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7" r:id="rId2"/>
    <p:sldId id="361" r:id="rId3"/>
    <p:sldId id="368" r:id="rId4"/>
    <p:sldId id="369" r:id="rId5"/>
    <p:sldId id="362" r:id="rId6"/>
    <p:sldId id="365" r:id="rId7"/>
    <p:sldId id="364" r:id="rId8"/>
    <p:sldId id="367" r:id="rId9"/>
    <p:sldId id="363" r:id="rId10"/>
    <p:sldId id="366" r:id="rId11"/>
    <p:sldId id="346" r:id="rId12"/>
    <p:sldId id="359" r:id="rId13"/>
    <p:sldId id="356" r:id="rId14"/>
    <p:sldId id="360" r:id="rId15"/>
    <p:sldId id="357" r:id="rId16"/>
    <p:sldId id="358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oslava Artimová" initials="M.A.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redný štýl 3 - zvýrazneni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044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038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449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738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021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142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972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375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327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98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704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9720C-1A55-47C9-B902-0ED0469761A9}" type="datetimeFigureOut">
              <a:rPr lang="sk-SK" smtClean="0"/>
              <a:t>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6B5A9-1E13-4E2F-B3F7-51F8D165B3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77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1" y="1412776"/>
            <a:ext cx="4124325" cy="3600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sk-SK" sz="4000" b="1" dirty="0"/>
              <a:t>Stav rokovaní o SPP 2021-2027</a:t>
            </a:r>
            <a:br>
              <a:rPr lang="sk-SK" sz="4000" b="1" dirty="0"/>
            </a:br>
            <a:r>
              <a:rPr lang="sk-SK" sz="4000" b="1" dirty="0"/>
              <a:t/>
            </a:r>
            <a:br>
              <a:rPr lang="sk-SK" sz="4000" b="1" dirty="0"/>
            </a:br>
            <a:r>
              <a:rPr lang="sk-SK" sz="4000" b="1" dirty="0"/>
              <a:t>Priority SPPK v rámci Plánu obnovy (NGEU)</a:t>
            </a:r>
            <a:endParaRPr lang="sk-SK" sz="4000" dirty="0"/>
          </a:p>
        </p:txBody>
      </p:sp>
      <p:pic>
        <p:nvPicPr>
          <p:cNvPr id="2056" name="Picture 8" descr="Closeup Photography of Rice Grai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0"/>
            <a:ext cx="4124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483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Aktivity SPPK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56424"/>
              </p:ext>
            </p:extLst>
          </p:nvPr>
        </p:nvGraphicFramePr>
        <p:xfrm>
          <a:off x="457200" y="1417638"/>
          <a:ext cx="8229600" cy="11125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Koncepčné materiály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Vízia SPPK pre udržateľný rozvoj poľnohospodárstva a potravinárstva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dirty="0"/>
                        <a:t>Priority SPPK pre </a:t>
                      </a:r>
                      <a:r>
                        <a:rPr lang="sk-SK" dirty="0"/>
                        <a:t>P</a:t>
                      </a:r>
                      <a:r>
                        <a:rPr lang="en-US" dirty="0" err="1"/>
                        <a:t>lán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obnovy</a:t>
                      </a:r>
                      <a:r>
                        <a:rPr lang="en-US" dirty="0"/>
                        <a:t> (Next Generation EU) 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</a:tbl>
          </a:graphicData>
        </a:graphic>
      </p:graphicFrame>
      <p:graphicFrame>
        <p:nvGraphicFramePr>
          <p:cNvPr id="4" name="Tabuľka 6">
            <a:extLst>
              <a:ext uri="{FF2B5EF4-FFF2-40B4-BE49-F238E27FC236}">
                <a16:creationId xmlns:a16="http://schemas.microsoft.com/office/drawing/2014/main" id="{346EDC24-CA3A-4617-ACC2-F7AD5304A5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800774"/>
              </p:ext>
            </p:extLst>
          </p:nvPr>
        </p:nvGraphicFramePr>
        <p:xfrm>
          <a:off x="457200" y="2872740"/>
          <a:ext cx="8229600" cy="14833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Lobbing – rokovania v Bruseli a Bratislave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Stretnutie s </a:t>
                      </a:r>
                      <a:r>
                        <a:rPr lang="sk-SK" dirty="0" err="1"/>
                        <a:t>Elsi</a:t>
                      </a:r>
                      <a:r>
                        <a:rPr lang="sk-SK" dirty="0"/>
                        <a:t> </a:t>
                      </a:r>
                      <a:r>
                        <a:rPr lang="sk-SK" dirty="0" err="1"/>
                        <a:t>Katainen</a:t>
                      </a:r>
                      <a:r>
                        <a:rPr lang="sk-SK" dirty="0"/>
                        <a:t> (spravodajkyňa EP prechodné obdobie)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Stretnutie s k</a:t>
                      </a:r>
                      <a:r>
                        <a:rPr lang="en-US" dirty="0" err="1"/>
                        <a:t>abinetom</a:t>
                      </a:r>
                      <a:r>
                        <a:rPr lang="en-US" dirty="0"/>
                        <a:t> F. </a:t>
                      </a:r>
                      <a:r>
                        <a:rPr lang="en-US" dirty="0" err="1"/>
                        <a:t>Timmermansa</a:t>
                      </a:r>
                      <a:r>
                        <a:rPr lang="en-US" dirty="0"/>
                        <a:t>, DG AGRI, DG KLIMA, DG SANTE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Rokovania s ministrom </a:t>
                      </a:r>
                      <a:r>
                        <a:rPr lang="sk-SK" dirty="0" err="1"/>
                        <a:t>Mičovským</a:t>
                      </a:r>
                      <a:r>
                        <a:rPr lang="sk-SK" dirty="0"/>
                        <a:t> a pracovníkmi MPRV SR na všetkých úrovniach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669948"/>
                  </a:ext>
                </a:extLst>
              </a:tr>
            </a:tbl>
          </a:graphicData>
        </a:graphic>
      </p:graphicFrame>
      <p:graphicFrame>
        <p:nvGraphicFramePr>
          <p:cNvPr id="5" name="Tabuľka 6">
            <a:extLst>
              <a:ext uri="{FF2B5EF4-FFF2-40B4-BE49-F238E27FC236}">
                <a16:creationId xmlns:a16="http://schemas.microsoft.com/office/drawing/2014/main" id="{CD1D045A-8A9B-42D9-AE06-EA32DECFD1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599011"/>
              </p:ext>
            </p:extLst>
          </p:nvPr>
        </p:nvGraphicFramePr>
        <p:xfrm>
          <a:off x="457200" y="4698682"/>
          <a:ext cx="8229600" cy="16560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Pravidelné poskytovanie aktuálnych informácií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Správy z pracovných skupín COPA COGECA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Európske spravodajstvo (týždenne), Vývoj debaty k SPP (mesačne), Vývoj debaty k potravinárstvu (mesačne), Vývoj debaty k Európskej zelenej dohode a stratégii Z farmy na stôl (mesačne)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349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Predstavy SPPK o smerovaní agrosektora (priority SPPK)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655593"/>
              </p:ext>
            </p:extLst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Krátkodobé priority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Štátna pomoc pre agropotravinárstvo pre rok 2020 vrátane vnútroštátnej pomoci (tzv. III. pilier) </a:t>
                      </a:r>
                      <a:r>
                        <a:rPr lang="pl-PL" dirty="0"/>
                        <a:t>a príprava štátnej pomoci pre rok 2021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bez diskriminácie veľkých podnikov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Zintenzívnenie prípravy Strategického plánu SPP pre roky 2021 až 2027 a aktívna účasť zástupcov SPPK na jeho príprave. Zaradenie potravinárskeho priemyslu ako oprávneného žiadateľa v rámci SPP 2021 - 2027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Riadenie rizík a škody v poľnohospodárstve - vytvorenie pracovnej skupiny za účasti SPPK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Zvýšenie podielu viazanej podpory na citlivé komodity (tzv. viazaných platieb) počas prechodného obdobia SPP na 23 + 2%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Priame platby - riešenie problému viacnásobných deklarácií tak, aby neboli blokovaní žiadatelia, ktorých parcely susedia so žiadateľmi, ktorí sa prekrývajú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Nájomné SPF - zastavenie uzatvárania retroaktívnych dodatkov k zmluvám o prenájme pôdy v správe SPF a anulovanie už zatvorených dodatkov. Zahájenie diskusie o zmene spôsobu výpočtu nájomného na pôdu v správe SPF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83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Predstavy SPPK o smerovaní agrosektora (priority SPPK)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488412"/>
              </p:ext>
            </p:extLst>
          </p:nvPr>
        </p:nvGraphicFramePr>
        <p:xfrm>
          <a:off x="457200" y="1988840"/>
          <a:ext cx="8229600" cy="4211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Strednodobé priority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Finančné nástroje pre potravinársky priemysel – zriadenie podporného fondu zo zdrojov štátu a EU fondov v štátom zriadených subjektoch (SZRB, Eximbanka, SIH)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Sezónne zamestnávanie pre agropotravinársky sektor. Zjednodušenie a zníženie odvodového zaťaženia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Daňové opatrenie - zníženie daňovo odvodového zaťaženia v sektore. Nezdaňovať dotácie z verejných zdrojov, zrušenie dane z pozemkov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Priame platby: Zmena legislatívy tak, aby sa rozdelilo správne konanie a žiadateľom bola vyplatená výmera, ktorá nie je sporná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Priame platby - riešenie problému viacnásobných deklarácií tak, aby neboli blokovaní žiadatelia, ktorých parcely susedia so žiadateľmi, ktorí sa prekrývajú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Maximalizácia podpory agropotravinárskeho sektora z Plánu obnovy EÚ a jej rozdelenie v súlade s prioritami SPPK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20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360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Priority SPPK v rámci Plánu obnovy EÚ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8DD18596-2DA0-4927-A39D-B6CE7BA3EA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470312"/>
              </p:ext>
            </p:extLst>
          </p:nvPr>
        </p:nvGraphicFramePr>
        <p:xfrm>
          <a:off x="457200" y="1749992"/>
          <a:ext cx="8229600" cy="20218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  <a:gridCol w="6275040">
                  <a:extLst>
                    <a:ext uri="{9D8B030D-6E8A-4147-A177-3AD203B41FA5}">
                      <a16:colId xmlns:a16="http://schemas.microsoft.com/office/drawing/2014/main" val="25510320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k-SK" dirty="0"/>
                        <a:t>PRIORITA 1: OCHRANA A EFEKTÍVNE VYUŽÍVANIE PRÍRODNÝCH ZDROJOV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Courier New" panose="02070309020205020404" pitchFamily="49" charset="0"/>
                        <a:buNone/>
                      </a:pPr>
                      <a:r>
                        <a:rPr lang="sk-SK" dirty="0"/>
                        <a:t>1.1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sk-SK" dirty="0"/>
                        <a:t>BUDOVANIE VODOZÁDRŽNÝCH ZARIADENÍ, ZÁVLAH A HYDROMELIORAČNÝCH KANÁLOV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1.2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INTEGROVANÁ OCHRANA PROTI ŠKODCOM (ALTERNATÍVNE METÓDY OCHRANY RASTLÍN)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1.3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pl-PL" dirty="0"/>
                        <a:t>PROTIERÓZNE OPATRENIA A BUDOVANIE KRAJINNÝCH PRVKOV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</a:tbl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1DC3416C-B474-433E-A6B2-7A0805CC5C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483876"/>
              </p:ext>
            </p:extLst>
          </p:nvPr>
        </p:nvGraphicFramePr>
        <p:xfrm>
          <a:off x="457200" y="4149080"/>
          <a:ext cx="8229600" cy="1925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  <a:gridCol w="6275040">
                  <a:extLst>
                    <a:ext uri="{9D8B030D-6E8A-4147-A177-3AD203B41FA5}">
                      <a16:colId xmlns:a16="http://schemas.microsoft.com/office/drawing/2014/main" val="25510320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k-SK" dirty="0"/>
                        <a:t>PRIORITA 2: DIGITALIZÁCIA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Courier New" panose="02070309020205020404" pitchFamily="49" charset="0"/>
                        <a:buNone/>
                      </a:pPr>
                      <a:r>
                        <a:rPr lang="sk-SK" dirty="0"/>
                        <a:t>2.1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sk-SK" dirty="0"/>
                        <a:t>DIGITALIZÁCIA PPA A ZAVEDENIE MONITOROVACÍCH KONTROL V RÁMCI SPP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2.2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VYBUDOVANIE DIGITÁLNEJ INFRAŠTRUKTÚRY, ZLEPŠENIE KVALITY A DOSTUPNOSTI DÁT + PREPOJENIE DATABÁZ (DIGITALIZÁCIA SEKTORA)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491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Priority SPPK v rámci Plánu obnovy EÚ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8DD18596-2DA0-4927-A39D-B6CE7BA3EA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26152"/>
              </p:ext>
            </p:extLst>
          </p:nvPr>
        </p:nvGraphicFramePr>
        <p:xfrm>
          <a:off x="457200" y="1749992"/>
          <a:ext cx="8229600" cy="29362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  <a:gridCol w="6275040">
                  <a:extLst>
                    <a:ext uri="{9D8B030D-6E8A-4147-A177-3AD203B41FA5}">
                      <a16:colId xmlns:a16="http://schemas.microsoft.com/office/drawing/2014/main" val="255103201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k-SK" dirty="0"/>
                        <a:t>PRIORITA 3: OCHRANA A EFEKTÍVNE VYUŽÍVANIE PRÍRODNÝCH ZDROJOV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Courier New" panose="02070309020205020404" pitchFamily="49" charset="0"/>
                        <a:buNone/>
                      </a:pPr>
                      <a:r>
                        <a:rPr lang="sk-SK" dirty="0"/>
                        <a:t>3.1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MODERNIZÁCIA A OBNOVA V POTRAVINÁRSKOM DODÁVATEĽSKOM REŤAZCI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3.2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ZNIŽOVANIE POTRAVINOVÉHO ODPADU, LIKVIDÁCIA A ZHODNOCOVANIE ODPADOV, DOBUDOVANIE ČOV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3.3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ZNÍŽENIE ENERGETICKEJ NÁROČNOSTI ODVETVIA POĽNOHOSPODÁRSTVA A POTRAVINÁRSTVA A ZVÝŠENIE PRODUKCIE OBNOVITEĽNÝCH ZDROJOV ENERGIE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3.4 PODPRIORITA: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PRECHOD NA UDRŽATEĽNÉ OBALOVÉ MATERIÁLY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386618"/>
                  </a:ext>
                </a:extLst>
              </a:tr>
            </a:tbl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1DC3416C-B474-433E-A6B2-7A0805CC5C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143667"/>
              </p:ext>
            </p:extLst>
          </p:nvPr>
        </p:nvGraphicFramePr>
        <p:xfrm>
          <a:off x="457200" y="4982572"/>
          <a:ext cx="8229600" cy="3708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PRIORITA 4: </a:t>
                      </a:r>
                      <a:r>
                        <a:rPr lang="sk-SK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REFORMA PORADENSTVA, APLIKOVANÝ VÝSKUM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</a:tbl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74613DA3-C520-4BA8-BC34-229CB57854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361617"/>
              </p:ext>
            </p:extLst>
          </p:nvPr>
        </p:nvGraphicFramePr>
        <p:xfrm>
          <a:off x="457200" y="5537934"/>
          <a:ext cx="8229600" cy="3708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PRIORITA 5: </a:t>
                      </a:r>
                      <a:r>
                        <a:rPr lang="sk-SK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KOMPLEXNÉ POZEMKOVÉ ÚPRAVY A BUDOVANIE SPOL. ZARIADENÍ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</a:tbl>
          </a:graphicData>
        </a:graphic>
      </p:graphicFrame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8972CB16-800F-44BA-A62F-541406540F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9022792"/>
              </p:ext>
            </p:extLst>
          </p:nvPr>
        </p:nvGraphicFramePr>
        <p:xfrm>
          <a:off x="457200" y="6093296"/>
          <a:ext cx="8229600" cy="3708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PRIORITA 6: </a:t>
                      </a:r>
                      <a:r>
                        <a:rPr lang="sk-SK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ZALOŽENIE RIZIKOVÉHO FONDU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706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2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Priority SPPK ohľadom Intervenčnej stratégie / Strategického plánu SPP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EB97B074-9B60-4C99-B31A-A5DEB5271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867105"/>
              </p:ext>
            </p:extLst>
          </p:nvPr>
        </p:nvGraphicFramePr>
        <p:xfrm>
          <a:off x="457200" y="1988840"/>
          <a:ext cx="8229600" cy="40792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VÍZIA SPPK – hlavné priority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Intenzívna podpora špeciálnej rastlinnej výroby a živočíšnej výroby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Motivujúce nastavenie podpôr v I. pilieri (priame platby)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Transparentná a efektívna administrácia podpôr v rámci II. piliera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Vyššie spolufinancovanie II. piliera zo štátneho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hospodárenia v znevýhodnených oblastiach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Klimatické opatrenia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Finančné nástroje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347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Investície do modernizácie potravinárskeho priemyslu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3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Združovanie výrobcov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067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Digitalizácia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automatizácia a zavádzanie inovácií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158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273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2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Štátna pomoc – požiadavky SPPK 2020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E84F76F6-2E76-4C87-B9F1-536371D81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899422"/>
              </p:ext>
            </p:extLst>
          </p:nvPr>
        </p:nvGraphicFramePr>
        <p:xfrm>
          <a:off x="457200" y="1600200"/>
          <a:ext cx="8229600" cy="42468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1665926599"/>
                    </a:ext>
                  </a:extLst>
                </a:gridCol>
                <a:gridCol w="6779096">
                  <a:extLst>
                    <a:ext uri="{9D8B030D-6E8A-4147-A177-3AD203B41FA5}">
                      <a16:colId xmlns:a16="http://schemas.microsoft.com/office/drawing/2014/main" val="25401612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80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SPOLU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30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zelená nafta pre poľnohospodárov (navýšenie normatívu na dojnice, zaradenie osivovej kukurice do tzv. zelenej nafty)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7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15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zelená nafta spracovateľský a potravinársky priemysel – stav prípravy schémy a možnosť jej vyplatenia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18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4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platby poistného v poľnohospodárskej prvovýrobe (poistné)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66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2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odstraňovanie a likvidácia mŕtvych hospodárskych zvierat (kadávery)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493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6 mil. 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podpora monogastrov (ošípané a hydina)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87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3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každoročná  štandardná pomoc (plemenné knihy a pod.)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291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8 mil. EUR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tzv.  Q mlieko, nová schéma štátnej pomoci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888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5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náklady na administráciu štátnej pomoci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78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7 mil. 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nové schémy štátnej pomoci smerované do špeciálnej rastlinnej výroby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431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94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Dohoda na rozpočte EÚ na Európskej rade </a:t>
            </a:r>
            <a:r>
              <a:rPr lang="sk-SK" sz="35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(úroveň premiérov)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649780"/>
              </p:ext>
            </p:extLst>
          </p:nvPr>
        </p:nvGraphicFramePr>
        <p:xfrm>
          <a:off x="457200" y="2060848"/>
          <a:ext cx="8229600" cy="4043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b="1" dirty="0"/>
                        <a:t>Plán obnovy EÚ </a:t>
                      </a:r>
                      <a:r>
                        <a:rPr lang="sk-SK" dirty="0"/>
                        <a:t>(NGEU)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2338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trvanie 3 roky (skrátenie zo 4 rokov)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zazmluvnenie (záväzky) do 31.12.2023, z toho 70% grantov v rokoch 2021 a 2022 a zvyšných 30% v roku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platby do 31.12.2026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spolu 750 mld. € (z toho 360 mld. € pôžičky), na rozvoj vidieka z toho 7,5 mld.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 miliardy EUR malo byť podľa zástupcov európskych inštitúcií viazaných až na   nové programovacie obdobie SPP, prostriedky by tak poľnohospodári mohli dostať (v prípade 2-ročného prechodného obdobia) až v roku 2023 – nesúhlas COMAGRI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členské štáty pripravia národné plány obnovy a odolnosti na obdobie 2021 – 2023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možná revízia plánov v roku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5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ČŠ budú splácať od 01.01.2027 do 31.12.2058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777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4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Dohoda na rozpočte EÚ na Európskej rade </a:t>
            </a:r>
            <a:r>
              <a:rPr lang="sk-SK" sz="35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(úroveň premiérov)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736872"/>
              </p:ext>
            </p:extLst>
          </p:nvPr>
        </p:nvGraphicFramePr>
        <p:xfrm>
          <a:off x="457200" y="2060848"/>
          <a:ext cx="8229600" cy="38557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b="1" dirty="0"/>
                        <a:t>VFR 2021 - 2027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2338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celkom 1 074 mld. € (pokles o 5,3% oproti pôvodnému návrhu z mája 2018)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v prípade poľnohospodárstva a rozvoja vidieka ide o nárast oproti pôvodnému návrhu, ale </a:t>
                      </a:r>
                      <a:r>
                        <a:rPr lang="sk-SK" b="1" dirty="0"/>
                        <a:t>pokles o 9,4% v porovnaní so súčasnou úrovňou podpory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v rámci rozvoja vidieka boli ČŠ pridelené dodatočné sumy – pre SR + 200 mil.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b="1" dirty="0"/>
                        <a:t>podľa vlastných výpočtov COPA COGECA </a:t>
                      </a:r>
                      <a:r>
                        <a:rPr lang="sk-SK" dirty="0"/>
                        <a:t>budú finančné prostriedky SR pridelené nasledovne: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sk-S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sk-S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 financiám z 2. piliera ešte prislúcha spolufinancovanie zo ŠR (40% 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57779"/>
                  </a:ext>
                </a:extLst>
              </a:tr>
            </a:tbl>
          </a:graphicData>
        </a:graphic>
      </p:graphicFrame>
      <p:graphicFrame>
        <p:nvGraphicFramePr>
          <p:cNvPr id="3" name="Tabuľka 3">
            <a:extLst>
              <a:ext uri="{FF2B5EF4-FFF2-40B4-BE49-F238E27FC236}">
                <a16:creationId xmlns:a16="http://schemas.microsoft.com/office/drawing/2014/main" id="{BBFDB033-FA3C-4D90-AD72-77FBC8C9BE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816455"/>
              </p:ext>
            </p:extLst>
          </p:nvPr>
        </p:nvGraphicFramePr>
        <p:xfrm>
          <a:off x="457200" y="450912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365">
                  <a:extLst>
                    <a:ext uri="{9D8B030D-6E8A-4147-A177-3AD203B41FA5}">
                      <a16:colId xmlns:a16="http://schemas.microsoft.com/office/drawing/2014/main" val="789504435"/>
                    </a:ext>
                  </a:extLst>
                </a:gridCol>
                <a:gridCol w="1733365">
                  <a:extLst>
                    <a:ext uri="{9D8B030D-6E8A-4147-A177-3AD203B41FA5}">
                      <a16:colId xmlns:a16="http://schemas.microsoft.com/office/drawing/2014/main" val="3682666535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2421120529"/>
                    </a:ext>
                  </a:extLst>
                </a:gridCol>
                <a:gridCol w="1728194">
                  <a:extLst>
                    <a:ext uri="{9D8B030D-6E8A-4147-A177-3AD203B41FA5}">
                      <a16:colId xmlns:a16="http://schemas.microsoft.com/office/drawing/2014/main" val="329007138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0855384"/>
                    </a:ext>
                  </a:extLst>
                </a:gridCol>
                <a:gridCol w="1738534">
                  <a:extLst>
                    <a:ext uri="{9D8B030D-6E8A-4147-A177-3AD203B41FA5}">
                      <a16:colId xmlns:a16="http://schemas.microsoft.com/office/drawing/2014/main" val="83389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NGEU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1. pilier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2. pilier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SPOLU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7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152 051 000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2 711 759 000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61,9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/>
                        <a:t>1 669 849 000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38,1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4 533 659 000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47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53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Dohoda na rozpočte EÚ na Európskej rade </a:t>
            </a:r>
            <a:r>
              <a:rPr lang="sk-SK" sz="35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(úroveň premiérov)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133069"/>
              </p:ext>
            </p:extLst>
          </p:nvPr>
        </p:nvGraphicFramePr>
        <p:xfrm>
          <a:off x="457200" y="1772816"/>
          <a:ext cx="8229600" cy="48564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Ďalšie dohodnuté oblasti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233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sz="1800" b="1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Externá konvergencia </a:t>
                      </a:r>
                      <a:r>
                        <a:rPr lang="sk-SK" sz="180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všetky ČŠ, ktorých priame platby na hektár sú nižšie ako 90% priemeru EÚ, odstránia 50% rozdielu medzi ich súčasnou priemernou úrovňou priamych platieb a 90% priemeru EÚ v šiestich rovnakých krokoch počnúc rokom 2022. Konečná dohoda ukladá minimálne úroveň priamych platieb všetkým členským štátom najmenej 200 EUR / ha do roku 2022 a 215 EUR / ha do roku 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Stropovanie</a:t>
                      </a: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je dobrovoľné na úrovni 100 000 EUR, uplatňuje sa iba na BISS a členské štáty si môžu odpočítať všetky náklady spojené s pracovnou silou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b="1" dirty="0"/>
                        <a:t>Presun z 1. piliera do 2. piliera </a:t>
                      </a:r>
                      <a:r>
                        <a:rPr lang="sk-SK" dirty="0"/>
                        <a:t>- 25%, + 15%, ak je určený na AEKO + 2%, ak je určený pre mladých poľnohospodárov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b="1" dirty="0"/>
                        <a:t>Presun z 2. piliera do 1. piliera </a:t>
                      </a:r>
                      <a:r>
                        <a:rPr lang="sk-SK" dirty="0"/>
                        <a:t>- 25%, a až 30% pre členské štáty s priamymi platbami pod 90% priemernej hranice EÚ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206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b="1" dirty="0"/>
                        <a:t>Stropy spolufinancovania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  <a:tr h="12859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43% v ostatných regiónoch (Bratislavský kraj)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5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85% v menej rozvinutých regiónoch (zvyšok Slovenska)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777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20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Nemecké predsedníctvo EÚ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0456271"/>
              </p:ext>
            </p:extLst>
          </p:nvPr>
        </p:nvGraphicFramePr>
        <p:xfrm>
          <a:off x="457200" y="1600200"/>
          <a:ext cx="8229600" cy="48615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Návrhy: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podpora zavedenia definície skutočného poľnohospodára na princípe dobrovoľnosti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ČŠ sa môžu dobrovoľne rozhodnúť naviazať podporu pre mladých poľnohospodárov len na obmedzené množstvo hektárov na jedného poľnohospodára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podpora dobrovoľného stropovania, ale jeho prípadné uplatňovanie v súlade s návrhom EK z 1. júna 2018 (degresívne od 60 000 €, 100% nad 100 000 €)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podpora stanoviska Európskej rady 21.07.2020 čo sa týka presunov medzi piliermi a externej konvergencie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stanovenie minimálnej alokácie pre ekoschémy v I. pilieri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diskusia o GAEC-9:</a:t>
                      </a:r>
                    </a:p>
                    <a:p>
                      <a:pPr marL="628650" marR="0" lvl="0" indent="-360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k-SK" dirty="0"/>
                        <a:t>stanovenie výmery neprodukčných prvkov na OP na X% (EK navrhuje 10% poľnohospodárskej pôdy)</a:t>
                      </a:r>
                    </a:p>
                    <a:p>
                      <a:pPr marL="628650" marR="0" lvl="0" indent="-360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k-SK" dirty="0"/>
                        <a:t>započítanie plodín viažucich dusík a medziplodín (koeficient 0,3)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návrh naviazať prostriedky NGEU na EPFRV už od roku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14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51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Neformálna Rada ministrov poľnohospodárstva 31.08.2020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891435"/>
              </p:ext>
            </p:extLst>
          </p:nvPr>
        </p:nvGraphicFramePr>
        <p:xfrm>
          <a:off x="457200" y="1740431"/>
          <a:ext cx="8229600" cy="26619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Témy: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záujem Nemecka zaviesť </a:t>
                      </a:r>
                      <a:r>
                        <a:rPr lang="sk-SK" dirty="0" err="1"/>
                        <a:t>NutriScore</a:t>
                      </a:r>
                      <a:r>
                        <a:rPr lang="sk-SK" dirty="0"/>
                        <a:t> ako systém značenia výživových hodnôt potravín na predných stranách obalov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zavedenie značenia welfare zvierat (na vedeckých základoch a zrozumiteľné pre spotrebiteľov) – EK realizuje štúdiu v 1. polroku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posilnenie a harmonizácia pravidiel pre transport živých zvierat (podľa nemeckej ministerky by EÚ nemala vyvážať živé zvieratá do tretích krajín)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riešenie</a:t>
                      </a:r>
                      <a:r>
                        <a:rPr lang="pt-BR" dirty="0"/>
                        <a:t> otázk</a:t>
                      </a:r>
                      <a:r>
                        <a:rPr lang="sk-SK" dirty="0"/>
                        <a:t>y</a:t>
                      </a:r>
                      <a:r>
                        <a:rPr lang="pt-BR" dirty="0"/>
                        <a:t> závislosti E</a:t>
                      </a:r>
                      <a:r>
                        <a:rPr lang="sk-SK" dirty="0"/>
                        <a:t>Ú</a:t>
                      </a:r>
                      <a:r>
                        <a:rPr lang="pt-BR" dirty="0"/>
                        <a:t> na dovoz</a:t>
                      </a:r>
                      <a:r>
                        <a:rPr lang="sk-SK" dirty="0"/>
                        <a:t>e</a:t>
                      </a:r>
                      <a:r>
                        <a:rPr lang="pt-BR" dirty="0"/>
                        <a:t> prote</a:t>
                      </a:r>
                      <a:r>
                        <a:rPr lang="sk-SK" dirty="0"/>
                        <a:t>í</a:t>
                      </a:r>
                      <a:r>
                        <a:rPr lang="pt-BR" dirty="0"/>
                        <a:t>nových krm</a:t>
                      </a:r>
                      <a:r>
                        <a:rPr lang="sk-SK" dirty="0"/>
                        <a:t>í</a:t>
                      </a:r>
                      <a:r>
                        <a:rPr lang="pt-BR" dirty="0"/>
                        <a:t>v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</a:tbl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C132CDEA-C173-4E78-A626-50B5EE8B87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72021"/>
              </p:ext>
            </p:extLst>
          </p:nvPr>
        </p:nvGraphicFramePr>
        <p:xfrm>
          <a:off x="457200" y="4725144"/>
          <a:ext cx="8229600" cy="14833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Výstupy z diskusie (SR):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podpora skrátenia prepravy živých zvierat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podpora lokálnej produkcie a krátkych dodávateľských reťazcov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podpora zavedenia značenia welfare zvierat na úrovni EÚ (povinne)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15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Rada ministrov poľnohospodárstva 21.09.2020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546928"/>
              </p:ext>
            </p:extLst>
          </p:nvPr>
        </p:nvGraphicFramePr>
        <p:xfrm>
          <a:off x="464375" y="1772816"/>
          <a:ext cx="8229600" cy="4211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ekoschémy – navrhnutý dvojúrovňový prístup k stanoveniu minimálneho rozpočtu s úvodnou „pilotnou fázou“, s cieľom vyhnúť sa strate finančných prostriedkov.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pre ČŠ, ktoré si chcú započítať výlučne neproduktívne oblasti a prvky do minimálneho podielu, navrhuje predsedníctvo nižší minimálny podiel 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započítanie ANC platieb do minimálnej hranice 30% z celkového príspevku EPFRV, ktorý sa má vyhradiť na intervencie zamerané na environmentálno-klimatické ciele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spoločné vyhlásenie 15 ČŠ (vrátane Slovenska) o potrebe rozvoja pestovania rastlinných bielkovín v európskom poľnohospodárstve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informácia ČR  o svojej výzve Európskej komisii, aby predložila legislatívny návrh zakazujúci do roku 2030 produkciu vajec nosníc v klietkach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informácia Nemecka o najnovšom vývoji v oblasti afrického moru ošípaných v Nemecku a o prijatých opatreniach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882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Rada ministrov poľnohospodárstva 21.09.2020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695084"/>
              </p:ext>
            </p:extLst>
          </p:nvPr>
        </p:nvGraphicFramePr>
        <p:xfrm>
          <a:off x="464375" y="1772816"/>
          <a:ext cx="8229600" cy="47701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Otázky nemeckého predsedníctva na ministrov – odpovede ministra Mičovského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Courier New" panose="02070309020205020404" pitchFamily="49" charset="0"/>
                        <a:buNone/>
                      </a:pPr>
                      <a:r>
                        <a:rPr lang="sk-SK" b="1" dirty="0"/>
                        <a:t>Otázka 1: </a:t>
                      </a:r>
                      <a:r>
                        <a:rPr lang="sk-SK" dirty="0"/>
                        <a:t>Súhlasíte s prístupom predsedníctva k zelenej architektúre budúcej SPP? Ktoré prvky SPP sú podľa vás najrelevantnejšie, aby boli environmentálne a klimatické ambície budúcej SPP účinné a dôveryhodné?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Odpoveď 1: </a:t>
                      </a:r>
                      <a:r>
                        <a:rPr lang="sk-SK" b="1" dirty="0"/>
                        <a:t>Podpora flexibility a diskusie o % vyčlenenom na ekoschémy.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b="1" dirty="0"/>
                        <a:t>Otázka 2: </a:t>
                      </a:r>
                      <a:r>
                        <a:rPr lang="sk-SK" dirty="0"/>
                        <a:t>Súhlasíte s návrhmi predsedníctva, ktoré umožňujú členským štátom flexibilne využívať možnosti priamych platieb? Vidíte potrebu ďalších usmerňujúcich ustanovení na dosiahnutie vyššieho stupňa jednotného uplatňovania systému priamych platieb v celej EÚ?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Odpoveď 2: </a:t>
                      </a:r>
                      <a:r>
                        <a:rPr lang="sk-SK" b="1" dirty="0"/>
                        <a:t>Viazané platby až 25%, minimálne však 13+2%.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b="1" dirty="0"/>
                        <a:t>Otázka 3: </a:t>
                      </a:r>
                      <a:r>
                        <a:rPr lang="sk-SK" dirty="0"/>
                        <a:t>Ktoré ustanovenia sú podľa vás najdôležitejšie na dosiahnutie rovnováhy medzi zameraním na lepšie výsledky a potrebou administratívneho zjednodušenia? Ktoré prvky by ste navrhli posilniť s cieľom zlepšiť túto rovnováhu</a:t>
                      </a:r>
                      <a:r>
                        <a:rPr lang="sk-SK" sz="1600" dirty="0"/>
                        <a:t>?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sk-SK" dirty="0"/>
                        <a:t>Odpoveď 3: </a:t>
                      </a:r>
                      <a:r>
                        <a:rPr lang="sk-SK" b="1" dirty="0"/>
                        <a:t>Vyhodnocovanie plnenia ukazovateľov 2x za programovacie obdobie, nie každoročne, ako je navrhované.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66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A5A79-108F-4B20-95AB-8CE42EB9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k-SK" sz="3600" b="1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Čo bude nasledovať?</a:t>
            </a:r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256A379A-E999-4634-A180-FA37AEB9C5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260919"/>
              </p:ext>
            </p:extLst>
          </p:nvPr>
        </p:nvGraphicFramePr>
        <p:xfrm>
          <a:off x="457200" y="1600200"/>
          <a:ext cx="8229600" cy="43281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1551194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Ďalšia diskusia na Rade pod vedením nemeckého predsedníctva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32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sk-SK" dirty="0"/>
                        <a:t>dosiahnutie dohody k SPP v Rade pre poľnohospodárstvo sa očakáva v októbri až novembri 2020 – termíny zasadaní:</a:t>
                      </a:r>
                    </a:p>
                    <a:p>
                      <a:pPr marL="628650" indent="-360363">
                        <a:buFont typeface="Calibri" panose="020F0502020204030204" pitchFamily="34" charset="0"/>
                        <a:buChar char="⁻"/>
                      </a:pPr>
                      <a:r>
                        <a:rPr lang="sk-SK" dirty="0"/>
                        <a:t>19. – 20. októbra 2020</a:t>
                      </a:r>
                    </a:p>
                    <a:p>
                      <a:pPr marL="628650" marR="0" lvl="0" indent="-360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k-SK" dirty="0"/>
                        <a:t>16. – 17. novembra 2020</a:t>
                      </a:r>
                    </a:p>
                    <a:p>
                      <a:pPr marL="628650" indent="-360363">
                        <a:buFont typeface="Calibri" panose="020F0502020204030204" pitchFamily="34" charset="0"/>
                        <a:buChar char="⁻"/>
                      </a:pPr>
                      <a:r>
                        <a:rPr lang="sk-SK" dirty="0"/>
                        <a:t>15. – 16. decembra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81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portugalské predsedníctvo od 1.1. do 30.06.2021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5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prechodné obdobie by malo trvať 2 roky – trialógy ale stále prebiehajú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55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EP pracuje na vlastných stanoviskách (osobitne COMAGRI a osobitne COMENVI)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86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hlasovanie v pléne EP sa predpokladá na zasadaní 20. – 21. októbra 2020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335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situáciu komplikuje vyjednávanie o VFR, na ktorého podobe sa dňa 21.07.2020 zhodla Európska rada, dokument ale zatiaľ nebol prijatý Európskym parlamentom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55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sk-SK" dirty="0"/>
                        <a:t>po schválení pozícií Rady a EP môžu začať trialógy za účasti 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67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67985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</TotalTime>
  <Words>1881</Words>
  <Application>Microsoft Office PowerPoint</Application>
  <PresentationFormat>Prezentácia na obrazovke (4:3)</PresentationFormat>
  <Paragraphs>175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Tahoma</vt:lpstr>
      <vt:lpstr>Motív Office</vt:lpstr>
      <vt:lpstr>Stav rokovaní o SPP 2021-2027  Priority SPPK v rámci Plánu obnovy (NGEU)</vt:lpstr>
      <vt:lpstr>Dohoda na rozpočte EÚ na Európskej rade (úroveň premiérov)</vt:lpstr>
      <vt:lpstr>Dohoda na rozpočte EÚ na Európskej rade (úroveň premiérov)</vt:lpstr>
      <vt:lpstr>Dohoda na rozpočte EÚ na Európskej rade (úroveň premiérov)</vt:lpstr>
      <vt:lpstr>Nemecké predsedníctvo EÚ</vt:lpstr>
      <vt:lpstr>Neformálna Rada ministrov poľnohospodárstva 31.08.2020</vt:lpstr>
      <vt:lpstr>Rada ministrov poľnohospodárstva 21.09.2020</vt:lpstr>
      <vt:lpstr>Rada ministrov poľnohospodárstva 21.09.2020</vt:lpstr>
      <vt:lpstr>Čo bude nasledovať?</vt:lpstr>
      <vt:lpstr>Aktivity SPPK</vt:lpstr>
      <vt:lpstr>Predstavy SPPK o smerovaní agrosektora (priority SPPK)</vt:lpstr>
      <vt:lpstr>Predstavy SPPK o smerovaní agrosektora (priority SPPK)</vt:lpstr>
      <vt:lpstr>Priority SPPK v rámci Plánu obnovy EÚ</vt:lpstr>
      <vt:lpstr>Priority SPPK v rámci Plánu obnovy EÚ</vt:lpstr>
      <vt:lpstr>Priority SPPK ohľadom Intervenčnej stratégie / Strategického plánu SPP</vt:lpstr>
      <vt:lpstr>Štátna pomoc – požiadavky SPPK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Miroslava Artimová</dc:creator>
  <cp:lastModifiedBy>Legusem</cp:lastModifiedBy>
  <cp:revision>147</cp:revision>
  <dcterms:created xsi:type="dcterms:W3CDTF">2019-01-21T07:37:04Z</dcterms:created>
  <dcterms:modified xsi:type="dcterms:W3CDTF">2020-10-08T21:28:14Z</dcterms:modified>
</cp:coreProperties>
</file>